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43</c:v>
                </c:pt>
                <c:pt idx="2">
                  <c:v>45</c:v>
                </c:pt>
                <c:pt idx="3">
                  <c:v>47</c:v>
                </c:pt>
                <c:pt idx="4">
                  <c:v>40</c:v>
                </c:pt>
                <c:pt idx="5">
                  <c:v>46</c:v>
                </c:pt>
                <c:pt idx="6">
                  <c:v>41</c:v>
                </c:pt>
                <c:pt idx="7">
                  <c:v>41</c:v>
                </c:pt>
                <c:pt idx="8">
                  <c:v>46</c:v>
                </c:pt>
                <c:pt idx="9">
                  <c:v>41</c:v>
                </c:pt>
                <c:pt idx="10">
                  <c:v>49</c:v>
                </c:pt>
                <c:pt idx="11">
                  <c:v>46</c:v>
                </c:pt>
                <c:pt idx="12">
                  <c:v>41</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28</c:v>
                </c:pt>
                <c:pt idx="2">
                  <c:v>28</c:v>
                </c:pt>
                <c:pt idx="3">
                  <c:v>27</c:v>
                </c:pt>
                <c:pt idx="4">
                  <c:v>25</c:v>
                </c:pt>
                <c:pt idx="5">
                  <c:v>28</c:v>
                </c:pt>
                <c:pt idx="6">
                  <c:v>26</c:v>
                </c:pt>
                <c:pt idx="7">
                  <c:v>31</c:v>
                </c:pt>
                <c:pt idx="8">
                  <c:v>35</c:v>
                </c:pt>
                <c:pt idx="9">
                  <c:v>34</c:v>
                </c:pt>
                <c:pt idx="10">
                  <c:v>35</c:v>
                </c:pt>
                <c:pt idx="11">
                  <c:v>32</c:v>
                </c:pt>
                <c:pt idx="12">
                  <c:v>27</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41</c:v>
                </c:pt>
                <c:pt idx="2">
                  <c:v>50</c:v>
                </c:pt>
                <c:pt idx="3">
                  <c:v>44</c:v>
                </c:pt>
                <c:pt idx="4">
                  <c:v>42</c:v>
                </c:pt>
                <c:pt idx="5">
                  <c:v>49</c:v>
                </c:pt>
                <c:pt idx="6">
                  <c:v>48</c:v>
                </c:pt>
                <c:pt idx="7">
                  <c:v>44</c:v>
                </c:pt>
                <c:pt idx="8">
                  <c:v>41</c:v>
                </c:pt>
                <c:pt idx="9">
                  <c:v>40</c:v>
                </c:pt>
                <c:pt idx="10">
                  <c:v>40</c:v>
                </c:pt>
                <c:pt idx="11">
                  <c:v>49</c:v>
                </c:pt>
                <c:pt idx="12">
                  <c:v>49</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33</c:v>
                </c:pt>
                <c:pt idx="2">
                  <c:v>29</c:v>
                </c:pt>
                <c:pt idx="3">
                  <c:v>31</c:v>
                </c:pt>
                <c:pt idx="4">
                  <c:v>25</c:v>
                </c:pt>
                <c:pt idx="5">
                  <c:v>28</c:v>
                </c:pt>
                <c:pt idx="6">
                  <c:v>27</c:v>
                </c:pt>
                <c:pt idx="7">
                  <c:v>28</c:v>
                </c:pt>
                <c:pt idx="8">
                  <c:v>30</c:v>
                </c:pt>
                <c:pt idx="9">
                  <c:v>31</c:v>
                </c:pt>
                <c:pt idx="10">
                  <c:v>28</c:v>
                </c:pt>
                <c:pt idx="11">
                  <c:v>31</c:v>
                </c:pt>
                <c:pt idx="12">
                  <c:v>31</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47</c:v>
                </c:pt>
                <c:pt idx="2">
                  <c:v>47</c:v>
                </c:pt>
                <c:pt idx="3">
                  <c:v>50</c:v>
                </c:pt>
                <c:pt idx="4">
                  <c:v>40</c:v>
                </c:pt>
                <c:pt idx="5">
                  <c:v>48</c:v>
                </c:pt>
                <c:pt idx="6">
                  <c:v>50</c:v>
                </c:pt>
                <c:pt idx="7">
                  <c:v>42</c:v>
                </c:pt>
                <c:pt idx="8">
                  <c:v>41</c:v>
                </c:pt>
                <c:pt idx="9">
                  <c:v>50</c:v>
                </c:pt>
                <c:pt idx="10">
                  <c:v>50</c:v>
                </c:pt>
                <c:pt idx="11">
                  <c:v>47</c:v>
                </c:pt>
                <c:pt idx="12">
                  <c:v>44</c:v>
                </c:pt>
                <c:pt idx="13">
                  <c:v>45</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35</c:v>
                </c:pt>
                <c:pt idx="2">
                  <c:v>27</c:v>
                </c:pt>
                <c:pt idx="3">
                  <c:v>27</c:v>
                </c:pt>
                <c:pt idx="4">
                  <c:v>32</c:v>
                </c:pt>
                <c:pt idx="5">
                  <c:v>27</c:v>
                </c:pt>
                <c:pt idx="6">
                  <c:v>30</c:v>
                </c:pt>
                <c:pt idx="7">
                  <c:v>28</c:v>
                </c:pt>
                <c:pt idx="8">
                  <c:v>32</c:v>
                </c:pt>
                <c:pt idx="9">
                  <c:v>25</c:v>
                </c:pt>
                <c:pt idx="10">
                  <c:v>27</c:v>
                </c:pt>
                <c:pt idx="11">
                  <c:v>35</c:v>
                </c:pt>
                <c:pt idx="12">
                  <c:v>28</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Marketing Science</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undergoing significant transformations due to evolving consumer preferences and technology integration. Key market drivers include innovative learning tools, interactive gaming systems, and the rising influence of entertainment franchises. Toys providing immersive play experiences, such as AR-/VR-integrated, eco-friendly, and STEM-based toys, are witnessing increasing demand. Major market players like Hasbro, Lego, and Mattel are adopting strategic collaborations and product innovations to emphasize intellectual and skill development. The market's future outlook is promising, propelled by the further fusion of technology, inclusivity-focused designs, and products that foster creativity, discovery, and personal development for children.</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Increasing Disposable Income and Consumer Spending: The rise in disposable income, particularly in developing countries, has led to increased consumer spending on toys. As consumers continue to place a heavy emphasis on the educational and recreational value of toys for their children, spending in the toy market continues to grow. The rising economic prosperity and the increasing purchasing power of middle-class families also fuel this growth. Furthermore, the demand for various categories and types of toys is being stimulated by a significant increase in the affluent population worldwide.
Technological Advancements and Innovation in Toys: The rapid innovation and technological advancements in the toy industry are key market enablers. This comeback of interactive toys integrated with advanced technology like AI, AR, and IoT has dramatically expanded the global toy market. There is a rising demand for smart-connected toys. Influence of digital games on traditional toys is a conspicuous trend, where toy makers are integrating smartphone app features with physical toys. Tech-driven toys not only attract children but also educational institutions that are increasingly incorporating smart toys into their curriculums for more interactive learning.</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162702292"/>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a:t>
                      </a:r>
                      <a:r>
                        <a:rPr lang="en-US" sz="1100" b="1" kern="1200" dirty="0" err="1">
                          <a:solidFill>
                            <a:schemeClr val="bg1"/>
                          </a:solidFill>
                          <a:latin typeface="+mn-lt"/>
                          <a:ea typeface="Poppins"/>
                          <a:cs typeface="Poppins" panose="00000500000000000000" pitchFamily="2" charset="0"/>
                          <a:sym typeface="Poppins"/>
                        </a:rPr>
                        <a:t>industry_title</a:t>
                      </a:r>
                      <a:r>
                        <a:rPr lang="en-US" sz="1100" b="1" kern="1200" dirty="0">
                          <a:solidFill>
                            <a:schemeClr val="bg1"/>
                          </a:solidFill>
                          <a:latin typeface="+mn-lt"/>
                          <a:ea typeface="Poppins"/>
                          <a:cs typeface="Poppins" panose="00000500000000000000" pitchFamily="2" charset="0"/>
                          <a:sym typeface="Poppins"/>
                        </a:rPr>
                        <a: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toy industry is primarily driven by innovation and constant advancements in technology. Companies are continuously striving to create unique and engaging play experiences for children, transforming classic items into intelligent, interactive devices. For instance, popular toys that were once purely mechanical or manual are now updated with digital components, such as interactive learning platforms, AR-enabled toys and app-integrated playsets. This enables children to interact with their toys in a much more immersive way, thereby maintaining their interest and enhancing their learning abilities.
Another manifestation of this key driver is the rise of ‘smart toys’. Powered by the Internet of Things (IoT) technology, these toys possess the ability to connect, interact, and exchange data with their environment. Such toys not only engage users but also offer educational benefits. LEGO, for example, released an IoT-enabled toy range, LEGO Boost, aimed at teaching kids coding. These engaging tools not only entertain children but also encourage their intellectual growth and skills development.
Lastly, even toy marketing strategies have been transformed by technology, with more emphasis now on social media channels and video marketing. Influencers and YouTube reviews have become vital parts of the industry's push to attract young customers, showcasing the power of technology to drive growth in the toy market. Therefore, as technology continues to advance at a rapid pace, it remains an increasingly important driver of the global toy industry.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experiencing significant hindrance to its potential growth due to the high initial investment and setup costs required to establish production facilities. This includes the costs for developing prototypes, acquiring appropriate machinery, procuring raw materials, and not to forget, the costs of adhering to stringent safety standards. These hurdles are especially daunting for new entrants, thus reducing the market's competitive landscape and inhibiting diversification.
Furthermore, the high costs associated with the development of technologically advanced toys, like interactive smart toys, further amplify the financial strain. For example, incorporation of AI technology, rigorous software testing, and regular updates require deep financial pockets and a dedicated team of experts. In addition, high logistics and transportation costs, especially for international markets, pose another challenge for the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13661</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85</cp:revision>
  <dcterms:created xsi:type="dcterms:W3CDTF">2024-08-12T13:13:25Z</dcterms:created>
  <dcterms:modified xsi:type="dcterms:W3CDTF">2025-09-15T13:00:03Z</dcterms:modified>
</cp:coreProperties>
</file>